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302" r:id="rId26"/>
    <p:sldId id="303" r:id="rId27"/>
    <p:sldId id="304" r:id="rId28"/>
    <p:sldId id="305" r:id="rId29"/>
    <p:sldId id="306" r:id="rId30"/>
    <p:sldId id="314" r:id="rId31"/>
    <p:sldId id="307" r:id="rId32"/>
    <p:sldId id="308" r:id="rId33"/>
    <p:sldId id="312" r:id="rId34"/>
    <p:sldId id="313" r:id="rId35"/>
    <p:sldId id="309" r:id="rId36"/>
    <p:sldId id="310" r:id="rId37"/>
    <p:sldId id="311"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5" r:id="rId58"/>
    <p:sldId id="336" r:id="rId59"/>
    <p:sldId id="334" r:id="rId60"/>
    <p:sldId id="281" r:id="rId61"/>
    <p:sldId id="282" r:id="rId62"/>
    <p:sldId id="283" r:id="rId63"/>
    <p:sldId id="284" r:id="rId64"/>
    <p:sldId id="285" r:id="rId65"/>
    <p:sldId id="286" r:id="rId66"/>
    <p:sldId id="287" r:id="rId67"/>
    <p:sldId id="288" r:id="rId68"/>
    <p:sldId id="289" r:id="rId69"/>
    <p:sldId id="290" r:id="rId70"/>
    <p:sldId id="291" r:id="rId71"/>
    <p:sldId id="292" r:id="rId72"/>
    <p:sldId id="293" r:id="rId73"/>
    <p:sldId id="294" r:id="rId74"/>
    <p:sldId id="295" r:id="rId75"/>
    <p:sldId id="296" r:id="rId76"/>
    <p:sldId id="297" r:id="rId77"/>
    <p:sldId id="298" r:id="rId78"/>
    <p:sldId id="299" r:id="rId79"/>
    <p:sldId id="300" r:id="rId80"/>
    <p:sldId id="30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A06-D3A3-4D0E-959F-7ED26BAC45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0FAA58-E4A8-4951-B7A0-54356EBC23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183C6EE-3B5B-456F-A969-372F6C9FF053}"/>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5" name="Footer Placeholder 4">
            <a:extLst>
              <a:ext uri="{FF2B5EF4-FFF2-40B4-BE49-F238E27FC236}">
                <a16:creationId xmlns:a16="http://schemas.microsoft.com/office/drawing/2014/main" id="{1D391133-8DAE-41EB-BDE8-0D920B613B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C9675D-9FB7-4F83-9D7F-536A287125F2}"/>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3145423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8513-1643-4254-9D15-AC3A4455F6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C1AC13-FC38-4459-81F6-BE65019B22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DB1D29-7EFE-4FC7-8E81-27EB5A95EB37}"/>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5" name="Footer Placeholder 4">
            <a:extLst>
              <a:ext uri="{FF2B5EF4-FFF2-40B4-BE49-F238E27FC236}">
                <a16:creationId xmlns:a16="http://schemas.microsoft.com/office/drawing/2014/main" id="{BF0C32BC-34C3-40A4-8019-62F6E0B81A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019F11-0B9F-4804-80CF-5D7984BD36C3}"/>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1046000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50FB03-1EC1-4A04-A602-768037422F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040086-5EB9-4F17-AC94-A7A235D68C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E0F82B-3018-41FC-921D-CA8354B3B60F}"/>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5" name="Footer Placeholder 4">
            <a:extLst>
              <a:ext uri="{FF2B5EF4-FFF2-40B4-BE49-F238E27FC236}">
                <a16:creationId xmlns:a16="http://schemas.microsoft.com/office/drawing/2014/main" id="{B86F8586-2739-4B19-9A80-3F1EAEC505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1F1127-0B37-49DC-9293-2F0D72EC8E2C}"/>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2248035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EE4D-B072-4D66-95A1-FFCA095338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CBCA35-37C8-421B-8818-8C9912D97C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797F45-0F51-404D-AC7F-04B50CE3C757}"/>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5" name="Footer Placeholder 4">
            <a:extLst>
              <a:ext uri="{FF2B5EF4-FFF2-40B4-BE49-F238E27FC236}">
                <a16:creationId xmlns:a16="http://schemas.microsoft.com/office/drawing/2014/main" id="{82E4C5E7-6519-41EB-B6DA-1B1ED89347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B2143F-AA61-42D8-B8BC-F90E27360D51}"/>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4045045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8063-8000-42C4-A8F4-D7A26C53F6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F1506F-E4D4-494B-BC33-9E5DC0F55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A905D3-427F-4531-96FD-549A5D22E279}"/>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5" name="Footer Placeholder 4">
            <a:extLst>
              <a:ext uri="{FF2B5EF4-FFF2-40B4-BE49-F238E27FC236}">
                <a16:creationId xmlns:a16="http://schemas.microsoft.com/office/drawing/2014/main" id="{3B71EF8A-240B-4D61-AC01-24EB9832F0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CCC424-CB43-45F3-8754-BDD6BCA41E30}"/>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3295349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C115-6F4E-4243-8C3A-C6DBC5980E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6D43E7-B1D9-486B-B7F7-9600A05511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E159B1-F239-4C80-9D5C-8D369E9104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F02414-BF12-419D-81E6-5F3908B5DFB4}"/>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6" name="Footer Placeholder 5">
            <a:extLst>
              <a:ext uri="{FF2B5EF4-FFF2-40B4-BE49-F238E27FC236}">
                <a16:creationId xmlns:a16="http://schemas.microsoft.com/office/drawing/2014/main" id="{4D0E7AFE-75F9-4FAD-BB2F-8D91D91850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00B39A-F8AF-4291-8DCB-CBF7353358DA}"/>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1724421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A64A-DC35-47FD-A848-43E33B694E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CFFAB5-9B7F-460A-9C09-9C89BFFA1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7BD64B-4972-4622-8A80-00BF9C6F14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6F3DFE-68EE-4EE8-B1DE-4B25CD2E88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4EF64-3406-488E-A6AD-68790A233B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4685CA-4611-4229-9DB0-20A9ED61ED2F}"/>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8" name="Footer Placeholder 7">
            <a:extLst>
              <a:ext uri="{FF2B5EF4-FFF2-40B4-BE49-F238E27FC236}">
                <a16:creationId xmlns:a16="http://schemas.microsoft.com/office/drawing/2014/main" id="{E3D00205-7AC1-42EF-BE81-DA4C7857142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E23192-5A4B-484A-BD13-931D64DCF89D}"/>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3323000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5213-2A58-45B5-B183-68FAFA2209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C4AE65-349A-4832-B817-757581C2C1E9}"/>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4" name="Footer Placeholder 3">
            <a:extLst>
              <a:ext uri="{FF2B5EF4-FFF2-40B4-BE49-F238E27FC236}">
                <a16:creationId xmlns:a16="http://schemas.microsoft.com/office/drawing/2014/main" id="{2B854B4A-2B55-4686-B187-B9CA029390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82F87E-6DFD-4DBE-9E3D-CCED0FA5E8F3}"/>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4021952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C9776B-892C-41EE-A583-5F356BDD745D}"/>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3" name="Footer Placeholder 2">
            <a:extLst>
              <a:ext uri="{FF2B5EF4-FFF2-40B4-BE49-F238E27FC236}">
                <a16:creationId xmlns:a16="http://schemas.microsoft.com/office/drawing/2014/main" id="{509434DE-C31D-4E34-A8CF-2F05428FB3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09ED6F7-A858-4EBE-AB54-E525EA03A5FC}"/>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3095251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D90D-9E57-42DA-8C60-C220FCE57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848F10-1D81-4E94-B24B-909D787A32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2A8BCD-05AE-440D-996B-AAB996490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BEB442-201C-4AF5-B32C-9511A19554CE}"/>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6" name="Footer Placeholder 5">
            <a:extLst>
              <a:ext uri="{FF2B5EF4-FFF2-40B4-BE49-F238E27FC236}">
                <a16:creationId xmlns:a16="http://schemas.microsoft.com/office/drawing/2014/main" id="{F0D230F3-E488-42B6-B6E8-508D0805CB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31CD4F-466F-4591-A08D-C907C5B676CF}"/>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3212953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9AB9-F918-4CC8-AF7E-C058C1F84A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19F694-88B0-46AE-BAE1-6FCC6D9FE1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D9EC67F-6FF8-42FE-9527-589ED8932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232C6-6A38-4A1A-8E10-0D69E496A4FF}"/>
              </a:ext>
            </a:extLst>
          </p:cNvPr>
          <p:cNvSpPr>
            <a:spLocks noGrp="1"/>
          </p:cNvSpPr>
          <p:nvPr>
            <p:ph type="dt" sz="half" idx="10"/>
          </p:nvPr>
        </p:nvSpPr>
        <p:spPr/>
        <p:txBody>
          <a:bodyPr/>
          <a:lstStyle/>
          <a:p>
            <a:fld id="{D1A0159F-71E7-4E71-A240-12A0E8E0F230}" type="datetimeFigureOut">
              <a:rPr lang="en-IN" smtClean="0"/>
              <a:t>14-03-2020</a:t>
            </a:fld>
            <a:endParaRPr lang="en-IN"/>
          </a:p>
        </p:txBody>
      </p:sp>
      <p:sp>
        <p:nvSpPr>
          <p:cNvPr id="6" name="Footer Placeholder 5">
            <a:extLst>
              <a:ext uri="{FF2B5EF4-FFF2-40B4-BE49-F238E27FC236}">
                <a16:creationId xmlns:a16="http://schemas.microsoft.com/office/drawing/2014/main" id="{1FA9B938-850C-4E31-B110-FB6AC4D0CD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70B265-7690-4C11-8BEC-811C45782C61}"/>
              </a:ext>
            </a:extLst>
          </p:cNvPr>
          <p:cNvSpPr>
            <a:spLocks noGrp="1"/>
          </p:cNvSpPr>
          <p:nvPr>
            <p:ph type="sldNum" sz="quarter" idx="12"/>
          </p:nvPr>
        </p:nvSpPr>
        <p:spPr/>
        <p:txBody>
          <a:bodyPr/>
          <a:lstStyle/>
          <a:p>
            <a:fld id="{02B7E8F9-5DDA-48BC-B9F5-30F8B8CE2D6E}" type="slidenum">
              <a:rPr lang="en-IN" smtClean="0"/>
              <a:t>‹#›</a:t>
            </a:fld>
            <a:endParaRPr lang="en-IN"/>
          </a:p>
        </p:txBody>
      </p:sp>
    </p:spTree>
    <p:extLst>
      <p:ext uri="{BB962C8B-B14F-4D97-AF65-F5344CB8AC3E}">
        <p14:creationId xmlns:p14="http://schemas.microsoft.com/office/powerpoint/2010/main" val="2628612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839D6-E1E8-482A-BDFA-C751D1BE1C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D0AC53-E691-48C1-B841-09BFFF30F6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B6D498-8F3C-4BCC-8F81-266936F1A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A0159F-71E7-4E71-A240-12A0E8E0F230}" type="datetimeFigureOut">
              <a:rPr lang="en-IN" smtClean="0"/>
              <a:t>14-03-2020</a:t>
            </a:fld>
            <a:endParaRPr lang="en-IN"/>
          </a:p>
        </p:txBody>
      </p:sp>
      <p:sp>
        <p:nvSpPr>
          <p:cNvPr id="5" name="Footer Placeholder 4">
            <a:extLst>
              <a:ext uri="{FF2B5EF4-FFF2-40B4-BE49-F238E27FC236}">
                <a16:creationId xmlns:a16="http://schemas.microsoft.com/office/drawing/2014/main" id="{F0ED18FB-E34F-4BF3-9110-8C609729D6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1748FC-500A-4450-A072-FB7455CD6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7E8F9-5DDA-48BC-B9F5-30F8B8CE2D6E}" type="slidenum">
              <a:rPr lang="en-IN" smtClean="0"/>
              <a:t>‹#›</a:t>
            </a:fld>
            <a:endParaRPr lang="en-IN"/>
          </a:p>
        </p:txBody>
      </p:sp>
    </p:spTree>
    <p:extLst>
      <p:ext uri="{BB962C8B-B14F-4D97-AF65-F5344CB8AC3E}">
        <p14:creationId xmlns:p14="http://schemas.microsoft.com/office/powerpoint/2010/main" val="544365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AFF000-45C3-45DD-BB78-80F69DE14011}"/>
              </a:ext>
            </a:extLst>
          </p:cNvPr>
          <p:cNvSpPr/>
          <p:nvPr/>
        </p:nvSpPr>
        <p:spPr>
          <a:xfrm>
            <a:off x="1524000" y="2551837"/>
            <a:ext cx="8998226" cy="2677656"/>
          </a:xfrm>
          <a:prstGeom prst="rect">
            <a:avLst/>
          </a:prstGeom>
        </p:spPr>
        <p:txBody>
          <a:bodyPr wrap="square">
            <a:spAutoFit/>
          </a:bodyPr>
          <a:lstStyle/>
          <a:p>
            <a:r>
              <a:rPr lang="en-IN" sz="2800" i="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Intensity Transformation Functions. ... An application of intensity transformations is to increase the contrast between certain intensity values so that you can pick out things in an image. For instance, the following two images show an image before and after an intensity transformation.</a:t>
            </a:r>
            <a:endParaRPr lang="en-IN"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4954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wer-Law (Gamma) Transformation&#10;(Cont…)&#10;• A variety of devices used for image capture,&#10;printing and image display respond...">
            <a:extLst>
              <a:ext uri="{FF2B5EF4-FFF2-40B4-BE49-F238E27FC236}">
                <a16:creationId xmlns:a16="http://schemas.microsoft.com/office/drawing/2014/main" id="{F0F8724D-5846-47A7-B48B-EA0A1B704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026" y="1147763"/>
            <a:ext cx="8759687"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56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ower-Law (Gamma) Transformation&#10;(Cont…)&#10;• Images that are not corrected properly can&#10;look either bleached out, or what is...">
            <a:extLst>
              <a:ext uri="{FF2B5EF4-FFF2-40B4-BE49-F238E27FC236}">
                <a16:creationId xmlns:a16="http://schemas.microsoft.com/office/drawing/2014/main" id="{05687B00-699F-4745-94A5-E02777A93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6" y="1147763"/>
            <a:ext cx="8666921" cy="482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251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ower-Law (Gamma) Transformation&#10;(Cont…)&#10;(A) Areal image and (B)-&#10;(D) results of applying the&#10;transformation in power&#10;law ...">
            <a:extLst>
              <a:ext uri="{FF2B5EF4-FFF2-40B4-BE49-F238E27FC236}">
                <a16:creationId xmlns:a16="http://schemas.microsoft.com/office/drawing/2014/main" id="{A79E340E-5D2C-41BB-84CB-7ADA322BA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48" y="1147763"/>
            <a:ext cx="8719930" cy="496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125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ensity Transformation All in One&#10; ">
            <a:extLst>
              <a:ext uri="{FF2B5EF4-FFF2-40B4-BE49-F238E27FC236}">
                <a16:creationId xmlns:a16="http://schemas.microsoft.com/office/drawing/2014/main" id="{93190D7A-398C-4739-BD8F-4FC4A0C02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226" y="1147763"/>
            <a:ext cx="8786191" cy="545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74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iece wise Linear Transformation&#10;Functions&#10;• Contrast Stretching&#10;– Low contrast images can results from poor&#10;illumination,...">
            <a:extLst>
              <a:ext uri="{FF2B5EF4-FFF2-40B4-BE49-F238E27FC236}">
                <a16:creationId xmlns:a16="http://schemas.microsoft.com/office/drawing/2014/main" id="{56B4FEE3-D760-4E43-B914-C31EA66DF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96" y="1147763"/>
            <a:ext cx="7332179"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92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Piece wise Linear Transformation&#10;Functions (Cont…)&#10;the location of&#10;points (r1, s1) and&#10;(r2,s2) control the&#10;shape of the&#10;tr...">
            <a:extLst>
              <a:ext uri="{FF2B5EF4-FFF2-40B4-BE49-F238E27FC236}">
                <a16:creationId xmlns:a16="http://schemas.microsoft.com/office/drawing/2014/main" id="{B3901F33-DD53-4321-879D-77AB2838F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83" y="1020418"/>
            <a:ext cx="9051234" cy="508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540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iece wise Linear Transformation&#10;Functions (Cont…)&#10;• Gray Level Slicing&#10;– Highlighting a specific range of gray levels in ...">
            <a:extLst>
              <a:ext uri="{FF2B5EF4-FFF2-40B4-BE49-F238E27FC236}">
                <a16:creationId xmlns:a16="http://schemas.microsoft.com/office/drawing/2014/main" id="{C1B5B7A6-F36C-4D98-A054-AE371B650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287" y="1245706"/>
            <a:ext cx="9077739" cy="4676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82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Piece wise Linear Transformation&#10;Functions (Cont…)&#10;Result of slicing&#10;Result of&#10;transformation&#10; ">
            <a:extLst>
              <a:ext uri="{FF2B5EF4-FFF2-40B4-BE49-F238E27FC236}">
                <a16:creationId xmlns:a16="http://schemas.microsoft.com/office/drawing/2014/main" id="{B7D74E2B-56A4-4742-AC71-A0B93D50D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817" y="1147763"/>
            <a:ext cx="7199658" cy="492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18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istogram Processing&#10;• An intensity histogram is a graph showing the number&#10;of pixels in an image at each different intens...">
            <a:extLst>
              <a:ext uri="{FF2B5EF4-FFF2-40B4-BE49-F238E27FC236}">
                <a16:creationId xmlns:a16="http://schemas.microsoft.com/office/drawing/2014/main" id="{20E9E1AC-65EA-494E-A07B-68FC924E6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52" y="954881"/>
            <a:ext cx="8666922" cy="494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769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istogram Processing (cont…)&#10;Dark Light Low contrast High contrast&#10; ">
            <a:extLst>
              <a:ext uri="{FF2B5EF4-FFF2-40B4-BE49-F238E27FC236}">
                <a16:creationId xmlns:a16="http://schemas.microsoft.com/office/drawing/2014/main" id="{FA9A7038-8218-43EC-851D-72E487D7A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522" y="1147763"/>
            <a:ext cx="8415130" cy="485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04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ensity Transformation&#10;• Intensity transformation can express as:&#10;s= T(r)&#10;Where transformation T maps a pixel value r in...">
            <a:extLst>
              <a:ext uri="{FF2B5EF4-FFF2-40B4-BE49-F238E27FC236}">
                <a16:creationId xmlns:a16="http://schemas.microsoft.com/office/drawing/2014/main" id="{E29772DF-FC9C-46F7-B697-624DADD09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391" y="762529"/>
            <a:ext cx="7103166" cy="533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321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istogram Equalization&#10;• It is a method that improves the contrast in an&#10;image, in order to stretch out the intensity&#10;rang...">
            <a:extLst>
              <a:ext uri="{FF2B5EF4-FFF2-40B4-BE49-F238E27FC236}">
                <a16:creationId xmlns:a16="http://schemas.microsoft.com/office/drawing/2014/main" id="{0F0234F0-8B0D-4280-83ED-510726B67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7" y="1073426"/>
            <a:ext cx="8295860" cy="507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956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istogram Equalization (Cont…)&#10; ">
            <a:extLst>
              <a:ext uri="{FF2B5EF4-FFF2-40B4-BE49-F238E27FC236}">
                <a16:creationId xmlns:a16="http://schemas.microsoft.com/office/drawing/2014/main" id="{2C3BD1D6-1BD3-40E8-AAD6-8114F6C4A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791" y="1147763"/>
            <a:ext cx="8083826" cy="478921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674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ontrast Stretching&#10;• Find the minimum and maximum values of&#10;the pixels in an image, and then convert pixels&#10;from the sour...">
            <a:extLst>
              <a:ext uri="{FF2B5EF4-FFF2-40B4-BE49-F238E27FC236}">
                <a16:creationId xmlns:a16="http://schemas.microsoft.com/office/drawing/2014/main" id="{B79C0AD5-1982-43D7-9264-1CB7E07B0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530" y="1147763"/>
            <a:ext cx="8375374" cy="47494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1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Difference between Contrast&#10;Stretching and Histogram Equalization&#10;• Contrast Stretching&#10; ">
            <a:extLst>
              <a:ext uri="{FF2B5EF4-FFF2-40B4-BE49-F238E27FC236}">
                <a16:creationId xmlns:a16="http://schemas.microsoft.com/office/drawing/2014/main" id="{9777D244-C109-45CF-BE47-3A64A56FA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042" y="1147763"/>
            <a:ext cx="8136835" cy="45624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11168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Difference between Contrast&#10;Stretching and Histogram Equalization&#10;(cont…)&#10;• Histogram Equalization&#10; ">
            <a:extLst>
              <a:ext uri="{FF2B5EF4-FFF2-40B4-BE49-F238E27FC236}">
                <a16:creationId xmlns:a16="http://schemas.microsoft.com/office/drawing/2014/main" id="{52732D83-36B7-4BEF-B9ED-929848870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61" y="1147763"/>
            <a:ext cx="8521148" cy="482896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257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364C37-D0EE-4490-A1A0-C8E3B539A4C9}"/>
              </a:ext>
            </a:extLst>
          </p:cNvPr>
          <p:cNvPicPr>
            <a:picLocks noChangeAspect="1"/>
          </p:cNvPicPr>
          <p:nvPr/>
        </p:nvPicPr>
        <p:blipFill rotWithShape="1">
          <a:blip r:embed="rId2"/>
          <a:srcRect l="19239" t="16215" r="43479" b="31779"/>
          <a:stretch/>
        </p:blipFill>
        <p:spPr>
          <a:xfrm>
            <a:off x="2345635" y="1113183"/>
            <a:ext cx="7673008" cy="4479233"/>
          </a:xfrm>
          <a:prstGeom prst="rect">
            <a:avLst/>
          </a:prstGeom>
        </p:spPr>
      </p:pic>
    </p:spTree>
    <p:extLst>
      <p:ext uri="{BB962C8B-B14F-4D97-AF65-F5344CB8AC3E}">
        <p14:creationId xmlns:p14="http://schemas.microsoft.com/office/powerpoint/2010/main" val="2735219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1E1267-D52B-49A6-B19E-1F380DDDDCFE}"/>
              </a:ext>
            </a:extLst>
          </p:cNvPr>
          <p:cNvPicPr>
            <a:picLocks noChangeAspect="1"/>
          </p:cNvPicPr>
          <p:nvPr/>
        </p:nvPicPr>
        <p:blipFill rotWithShape="1">
          <a:blip r:embed="rId2"/>
          <a:srcRect l="18696" t="12735" r="43152" b="22692"/>
          <a:stretch/>
        </p:blipFill>
        <p:spPr>
          <a:xfrm>
            <a:off x="2279374" y="874643"/>
            <a:ext cx="7832035" cy="5274366"/>
          </a:xfrm>
          <a:prstGeom prst="rect">
            <a:avLst/>
          </a:prstGeom>
        </p:spPr>
      </p:pic>
    </p:spTree>
    <p:extLst>
      <p:ext uri="{BB962C8B-B14F-4D97-AF65-F5344CB8AC3E}">
        <p14:creationId xmlns:p14="http://schemas.microsoft.com/office/powerpoint/2010/main" val="1789667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04F29-C33D-492A-9645-17DBA047843B}"/>
              </a:ext>
            </a:extLst>
          </p:cNvPr>
          <p:cNvPicPr>
            <a:picLocks noChangeAspect="1"/>
          </p:cNvPicPr>
          <p:nvPr/>
        </p:nvPicPr>
        <p:blipFill rotWithShape="1">
          <a:blip r:embed="rId2"/>
          <a:srcRect l="18261" t="15442" r="42065" b="20952"/>
          <a:stretch/>
        </p:blipFill>
        <p:spPr>
          <a:xfrm>
            <a:off x="1444488" y="1060174"/>
            <a:ext cx="8852452" cy="5022574"/>
          </a:xfrm>
          <a:prstGeom prst="rect">
            <a:avLst/>
          </a:prstGeom>
        </p:spPr>
      </p:pic>
    </p:spTree>
    <p:extLst>
      <p:ext uri="{BB962C8B-B14F-4D97-AF65-F5344CB8AC3E}">
        <p14:creationId xmlns:p14="http://schemas.microsoft.com/office/powerpoint/2010/main" val="2569599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4AB0C-CF9A-4AE1-808C-75E9C4801824}"/>
              </a:ext>
            </a:extLst>
          </p:cNvPr>
          <p:cNvPicPr>
            <a:picLocks noChangeAspect="1"/>
          </p:cNvPicPr>
          <p:nvPr/>
        </p:nvPicPr>
        <p:blipFill rotWithShape="1">
          <a:blip r:embed="rId2"/>
          <a:srcRect l="18042" t="13315" r="42609" b="17859"/>
          <a:stretch/>
        </p:blipFill>
        <p:spPr>
          <a:xfrm>
            <a:off x="755374" y="689113"/>
            <a:ext cx="9687339" cy="5592417"/>
          </a:xfrm>
          <a:prstGeom prst="rect">
            <a:avLst/>
          </a:prstGeom>
        </p:spPr>
      </p:pic>
    </p:spTree>
    <p:extLst>
      <p:ext uri="{BB962C8B-B14F-4D97-AF65-F5344CB8AC3E}">
        <p14:creationId xmlns:p14="http://schemas.microsoft.com/office/powerpoint/2010/main" val="3130399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A4298-9852-4577-BA05-235645A517F5}"/>
              </a:ext>
            </a:extLst>
          </p:cNvPr>
          <p:cNvPicPr>
            <a:picLocks noChangeAspect="1"/>
          </p:cNvPicPr>
          <p:nvPr/>
        </p:nvPicPr>
        <p:blipFill rotWithShape="1">
          <a:blip r:embed="rId2"/>
          <a:srcRect l="19022" t="14476" r="42935" b="48980"/>
          <a:stretch/>
        </p:blipFill>
        <p:spPr>
          <a:xfrm>
            <a:off x="1086678" y="993913"/>
            <a:ext cx="9316279" cy="3445565"/>
          </a:xfrm>
          <a:prstGeom prst="rect">
            <a:avLst/>
          </a:prstGeom>
        </p:spPr>
      </p:pic>
    </p:spTree>
    <p:extLst>
      <p:ext uri="{BB962C8B-B14F-4D97-AF65-F5344CB8AC3E}">
        <p14:creationId xmlns:p14="http://schemas.microsoft.com/office/powerpoint/2010/main" val="17705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near transformation&#10;• It includes simple identity and negative&#10;transformation.&#10;– Identity transformation&#10;g(x,y) = f(x,y)&#10; ">
            <a:extLst>
              <a:ext uri="{FF2B5EF4-FFF2-40B4-BE49-F238E27FC236}">
                <a16:creationId xmlns:a16="http://schemas.microsoft.com/office/drawing/2014/main" id="{E0B492D4-1658-49B0-B353-757DC15D5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14776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20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 The general implementation for filtering an M x N image with&#10;a weighted averaging filter of size&#10; m x n (m and n odd) i...">
            <a:extLst>
              <a:ext uri="{FF2B5EF4-FFF2-40B4-BE49-F238E27FC236}">
                <a16:creationId xmlns:a16="http://schemas.microsoft.com/office/drawing/2014/main" id="{F714C779-60A7-4A2D-8E73-350B2E39B5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 t="7666" r="11183" b="24657"/>
          <a:stretch/>
        </p:blipFill>
        <p:spPr bwMode="auto">
          <a:xfrm>
            <a:off x="1881809" y="1497496"/>
            <a:ext cx="8110330" cy="398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31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5A4E8F-F5A0-41D2-A2FD-49C536674B8F}"/>
              </a:ext>
            </a:extLst>
          </p:cNvPr>
          <p:cNvPicPr>
            <a:picLocks noChangeAspect="1"/>
          </p:cNvPicPr>
          <p:nvPr/>
        </p:nvPicPr>
        <p:blipFill rotWithShape="1">
          <a:blip r:embed="rId2"/>
          <a:srcRect l="19022" t="15055" r="42934" b="42798"/>
          <a:stretch/>
        </p:blipFill>
        <p:spPr>
          <a:xfrm>
            <a:off x="1020417" y="1033670"/>
            <a:ext cx="9793357" cy="4982817"/>
          </a:xfrm>
          <a:prstGeom prst="rect">
            <a:avLst/>
          </a:prstGeom>
        </p:spPr>
      </p:pic>
    </p:spTree>
    <p:extLst>
      <p:ext uri="{BB962C8B-B14F-4D97-AF65-F5344CB8AC3E}">
        <p14:creationId xmlns:p14="http://schemas.microsoft.com/office/powerpoint/2010/main" val="1835498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A204F-D34C-4CD9-AAAC-957F1E8179AE}"/>
              </a:ext>
            </a:extLst>
          </p:cNvPr>
          <p:cNvPicPr>
            <a:picLocks noChangeAspect="1"/>
          </p:cNvPicPr>
          <p:nvPr/>
        </p:nvPicPr>
        <p:blipFill rotWithShape="1">
          <a:blip r:embed="rId2"/>
          <a:srcRect l="19565" t="22209" r="43478" b="50386"/>
          <a:stretch/>
        </p:blipFill>
        <p:spPr>
          <a:xfrm>
            <a:off x="1404730" y="1550503"/>
            <a:ext cx="9024731" cy="4333461"/>
          </a:xfrm>
          <a:prstGeom prst="rect">
            <a:avLst/>
          </a:prstGeom>
        </p:spPr>
      </p:pic>
    </p:spTree>
    <p:extLst>
      <p:ext uri="{BB962C8B-B14F-4D97-AF65-F5344CB8AC3E}">
        <p14:creationId xmlns:p14="http://schemas.microsoft.com/office/powerpoint/2010/main" val="1514833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CHANISM OF SPATIAL FILTERING&#10;This process shows&#10;moving filter mask&#10;point to point&#10;Filter at each point&#10;(x , y) are calcu...">
            <a:extLst>
              <a:ext uri="{FF2B5EF4-FFF2-40B4-BE49-F238E27FC236}">
                <a16:creationId xmlns:a16="http://schemas.microsoft.com/office/drawing/2014/main" id="{B0B8D01B-6F36-4C0C-80DB-DC048E4662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40" r="13606"/>
          <a:stretch/>
        </p:blipFill>
        <p:spPr bwMode="auto">
          <a:xfrm>
            <a:off x="2120348" y="1147763"/>
            <a:ext cx="7898295" cy="494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982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mechanism of spatial filtering">
            <a:extLst>
              <a:ext uri="{FF2B5EF4-FFF2-40B4-BE49-F238E27FC236}">
                <a16:creationId xmlns:a16="http://schemas.microsoft.com/office/drawing/2014/main" id="{9A4CBC56-D401-4B64-BF82-0A9305A45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96" y="318051"/>
            <a:ext cx="7316304" cy="597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389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igh pass filter in image processing">
            <a:extLst>
              <a:ext uri="{FF2B5EF4-FFF2-40B4-BE49-F238E27FC236}">
                <a16:creationId xmlns:a16="http://schemas.microsoft.com/office/drawing/2014/main" id="{2A2F700E-6BB5-4319-9537-778540C0D7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435" b="8792"/>
          <a:stretch/>
        </p:blipFill>
        <p:spPr bwMode="auto">
          <a:xfrm>
            <a:off x="2345635" y="715617"/>
            <a:ext cx="7103165" cy="553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517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MOOTHING FREQUENCY DOMAIN FILTERS&#10; Smoothing is achieved by attenuating a specified range of&#10;high frequency component&#10; ...">
            <a:extLst>
              <a:ext uri="{FF2B5EF4-FFF2-40B4-BE49-F238E27FC236}">
                <a16:creationId xmlns:a16="http://schemas.microsoft.com/office/drawing/2014/main" id="{92DF12BD-97CA-4753-8379-652A2D6FBD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0" t="11441" r="10965" b="31919"/>
          <a:stretch/>
        </p:blipFill>
        <p:spPr bwMode="auto">
          <a:xfrm>
            <a:off x="1683026" y="1696277"/>
            <a:ext cx="8468139" cy="371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914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MOOTHING FREQUENCY DOMAIN FILTERS&#10; After converting an image to frequency domain, some filters&#10;are applied in filtering ...">
            <a:extLst>
              <a:ext uri="{FF2B5EF4-FFF2-40B4-BE49-F238E27FC236}">
                <a16:creationId xmlns:a16="http://schemas.microsoft.com/office/drawing/2014/main" id="{D172745B-FFE7-4D87-AF69-3A00736040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1" t="10860" r="10311" b="9554"/>
          <a:stretch/>
        </p:blipFill>
        <p:spPr bwMode="auto">
          <a:xfrm>
            <a:off x="1855305" y="1033670"/>
            <a:ext cx="8733182" cy="424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63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DEAL LOW PASS FILTER&#10; Low-pass filtering smooth a signal or image .&#10; ideal low pass filter (ILPF) is one whose transfer...">
            <a:extLst>
              <a:ext uri="{FF2B5EF4-FFF2-40B4-BE49-F238E27FC236}">
                <a16:creationId xmlns:a16="http://schemas.microsoft.com/office/drawing/2014/main" id="{8EFBE528-E1EA-4881-A96D-EDB68A0C3B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3" t="9698" r="17289" b="15073"/>
          <a:stretch/>
        </p:blipFill>
        <p:spPr bwMode="auto">
          <a:xfrm>
            <a:off x="1948069" y="1590261"/>
            <a:ext cx="7765773" cy="401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33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 D is a specified nonnegative quantity, and D(u, v) is the&#10;distance from point (u, v) in the frequency domain and the&#10;cen...">
            <a:extLst>
              <a:ext uri="{FF2B5EF4-FFF2-40B4-BE49-F238E27FC236}">
                <a16:creationId xmlns:a16="http://schemas.microsoft.com/office/drawing/2014/main" id="{332CB0E5-A60D-447A-9033-74374D4791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4" t="11732" r="10965" b="36276"/>
          <a:stretch/>
        </p:blipFill>
        <p:spPr bwMode="auto">
          <a:xfrm>
            <a:off x="2319130" y="1762539"/>
            <a:ext cx="7752522" cy="290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866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EF1629-A127-4D47-B4B9-70851DB21759}"/>
              </a:ext>
            </a:extLst>
          </p:cNvPr>
          <p:cNvSpPr/>
          <p:nvPr/>
        </p:nvSpPr>
        <p:spPr>
          <a:xfrm>
            <a:off x="1948069" y="2690335"/>
            <a:ext cx="8812695" cy="1200329"/>
          </a:xfrm>
          <a:prstGeom prst="rect">
            <a:avLst/>
          </a:prstGeom>
        </p:spPr>
        <p:txBody>
          <a:bodyPr wrap="square">
            <a:spAutoFit/>
          </a:bodyPr>
          <a:lstStyle/>
          <a:p>
            <a:r>
              <a:rPr lang="en-IN" b="0" i="0" dirty="0">
                <a:solidFill>
                  <a:srgbClr val="222222"/>
                </a:solidFill>
                <a:effectLst/>
                <a:latin typeface="arial" panose="020B0604020202020204" pitchFamily="34" charset="0"/>
              </a:rPr>
              <a:t>It is always the case that. . Also, a </a:t>
            </a:r>
            <a:r>
              <a:rPr lang="en-IN" b="1" i="0" dirty="0">
                <a:solidFill>
                  <a:srgbClr val="222222"/>
                </a:solidFill>
                <a:effectLst/>
                <a:latin typeface="arial" panose="020B0604020202020204" pitchFamily="34" charset="0"/>
              </a:rPr>
              <a:t>linear transformation</a:t>
            </a:r>
            <a:r>
              <a:rPr lang="en-IN" b="0" i="0" dirty="0">
                <a:solidFill>
                  <a:srgbClr val="222222"/>
                </a:solidFill>
                <a:effectLst/>
                <a:latin typeface="arial" panose="020B0604020202020204" pitchFamily="34" charset="0"/>
              </a:rPr>
              <a:t> always maps lines to lines (or to zero). The main example of a </a:t>
            </a:r>
            <a:r>
              <a:rPr lang="en-IN" b="1" i="0" dirty="0">
                <a:solidFill>
                  <a:srgbClr val="222222"/>
                </a:solidFill>
                <a:effectLst/>
                <a:latin typeface="arial" panose="020B0604020202020204" pitchFamily="34" charset="0"/>
              </a:rPr>
              <a:t>linear transformation</a:t>
            </a:r>
            <a:r>
              <a:rPr lang="en-IN" b="0" i="0" dirty="0">
                <a:solidFill>
                  <a:srgbClr val="222222"/>
                </a:solidFill>
                <a:effectLst/>
                <a:latin typeface="arial" panose="020B0604020202020204" pitchFamily="34" charset="0"/>
              </a:rPr>
              <a:t> is given by </a:t>
            </a:r>
            <a:r>
              <a:rPr lang="en-IN" b="1" i="0" dirty="0">
                <a:solidFill>
                  <a:srgbClr val="222222"/>
                </a:solidFill>
                <a:effectLst/>
                <a:latin typeface="arial" panose="020B0604020202020204" pitchFamily="34" charset="0"/>
              </a:rPr>
              <a:t>matrix</a:t>
            </a:r>
            <a:r>
              <a:rPr lang="en-IN" b="0" i="0" dirty="0">
                <a:solidFill>
                  <a:srgbClr val="222222"/>
                </a:solidFill>
                <a:effectLst/>
                <a:latin typeface="arial" panose="020B0604020202020204" pitchFamily="34" charset="0"/>
              </a:rPr>
              <a:t> multiplication. Given an </a:t>
            </a:r>
            <a:r>
              <a:rPr lang="en-IN" b="1" i="0" dirty="0">
                <a:solidFill>
                  <a:srgbClr val="222222"/>
                </a:solidFill>
                <a:effectLst/>
                <a:latin typeface="arial" panose="020B0604020202020204" pitchFamily="34" charset="0"/>
              </a:rPr>
              <a:t>matrix</a:t>
            </a:r>
            <a:r>
              <a:rPr lang="en-IN" b="0" i="0" dirty="0">
                <a:solidFill>
                  <a:srgbClr val="222222"/>
                </a:solidFill>
                <a:effectLst/>
                <a:latin typeface="arial" panose="020B0604020202020204" pitchFamily="34" charset="0"/>
              </a:rPr>
              <a:t> , define , where is written as a column vector (with coordinates).</a:t>
            </a:r>
            <a:endParaRPr lang="en-IN" dirty="0"/>
          </a:p>
        </p:txBody>
      </p:sp>
    </p:spTree>
    <p:extLst>
      <p:ext uri="{BB962C8B-B14F-4D97-AF65-F5344CB8AC3E}">
        <p14:creationId xmlns:p14="http://schemas.microsoft.com/office/powerpoint/2010/main" val="2974987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VISUALIZATION&#10;Perspective plot of an ILPL&#10;Transfer function&#10;Filter displayed as an image&#10;Filter radical cross section 31&#10; ">
            <a:extLst>
              <a:ext uri="{FF2B5EF4-FFF2-40B4-BE49-F238E27FC236}">
                <a16:creationId xmlns:a16="http://schemas.microsoft.com/office/drawing/2014/main" id="{BF6331AE-FC7D-449A-A549-FFBD8E8019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5" t="4179" r="13364" b="4615"/>
          <a:stretch/>
        </p:blipFill>
        <p:spPr bwMode="auto">
          <a:xfrm>
            <a:off x="2491409" y="1338469"/>
            <a:ext cx="7103165" cy="4505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838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 The low pass filters are radially symmetric about the origin&#10; The complete filter transfer function can then be generat...">
            <a:extLst>
              <a:ext uri="{FF2B5EF4-FFF2-40B4-BE49-F238E27FC236}">
                <a16:creationId xmlns:a16="http://schemas.microsoft.com/office/drawing/2014/main" id="{A6B2364B-9FFB-4370-89B4-7F1E7AF8E8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9" t="11732" r="12055" b="13619"/>
          <a:stretch/>
        </p:blipFill>
        <p:spPr bwMode="auto">
          <a:xfrm>
            <a:off x="1364975" y="1683026"/>
            <a:ext cx="9409042" cy="4293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30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33&#10; ">
            <a:extLst>
              <a:ext uri="{FF2B5EF4-FFF2-40B4-BE49-F238E27FC236}">
                <a16:creationId xmlns:a16="http://schemas.microsoft.com/office/drawing/2014/main" id="{BFADB340-E60D-4360-BB39-5B8AF4EB31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9" t="3599" r="10965"/>
          <a:stretch/>
        </p:blipFill>
        <p:spPr bwMode="auto">
          <a:xfrm>
            <a:off x="1205948" y="1311965"/>
            <a:ext cx="8627165" cy="4691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246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PPLYING ILPF TO A IMAGE IN DIFFERENT&#10;FREQUENCIES&#10;34&#10; ">
            <a:extLst>
              <a:ext uri="{FF2B5EF4-FFF2-40B4-BE49-F238E27FC236}">
                <a16:creationId xmlns:a16="http://schemas.microsoft.com/office/drawing/2014/main" id="{ADD27728-39E6-4467-A76C-233F426427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8" t="6504" r="12273" b="79886"/>
          <a:stretch/>
        </p:blipFill>
        <p:spPr bwMode="auto">
          <a:xfrm>
            <a:off x="1815549" y="1444488"/>
            <a:ext cx="8176590" cy="72887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ideal low pass filter image processing">
            <a:extLst>
              <a:ext uri="{FF2B5EF4-FFF2-40B4-BE49-F238E27FC236}">
                <a16:creationId xmlns:a16="http://schemas.microsoft.com/office/drawing/2014/main" id="{DCB73ED3-1012-4171-916E-6D94107DB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937" y="2173358"/>
            <a:ext cx="7096125"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740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BUTTERWORTH FILTER&#10; The transfer function of the Butterworth low pass (BLPF) of&#10;order n and with cutoff frequency locus a...">
            <a:extLst>
              <a:ext uri="{FF2B5EF4-FFF2-40B4-BE49-F238E27FC236}">
                <a16:creationId xmlns:a16="http://schemas.microsoft.com/office/drawing/2014/main" id="{9A71F3DA-655A-4350-BCEE-96EC0B6F22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6" t="3018" r="13146" b="7230"/>
          <a:stretch/>
        </p:blipFill>
        <p:spPr bwMode="auto">
          <a:xfrm>
            <a:off x="1934817" y="1285462"/>
            <a:ext cx="7885044" cy="450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337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UTTERWORTH LOW PASS FILTER&#10;Filter displayed as an image&#10;Perspective plot of an BLPF&#10;Transfer function&#10;Filter radical cros...">
            <a:extLst>
              <a:ext uri="{FF2B5EF4-FFF2-40B4-BE49-F238E27FC236}">
                <a16:creationId xmlns:a16="http://schemas.microsoft.com/office/drawing/2014/main" id="{E74B5503-3C5E-41C5-91E8-9E83D6C9518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550" t="9698" r="7695" b="10134"/>
          <a:stretch/>
        </p:blipFill>
        <p:spPr bwMode="auto">
          <a:xfrm>
            <a:off x="2093843" y="1616765"/>
            <a:ext cx="8150087" cy="426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951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PPLYING BLPF IN AN IMAGE IN&#10;DIFFERENT FREQUENCIES&#10;37&#10; ">
            <a:extLst>
              <a:ext uri="{FF2B5EF4-FFF2-40B4-BE49-F238E27FC236}">
                <a16:creationId xmlns:a16="http://schemas.microsoft.com/office/drawing/2014/main" id="{339C4B24-A0E9-4D4E-9F8A-D15F4F8DEA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 r="9002" b="79264"/>
          <a:stretch/>
        </p:blipFill>
        <p:spPr bwMode="auto">
          <a:xfrm>
            <a:off x="2252871" y="630929"/>
            <a:ext cx="6891130" cy="94607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ideal low pass filter image processing">
            <a:extLst>
              <a:ext uri="{FF2B5EF4-FFF2-40B4-BE49-F238E27FC236}">
                <a16:creationId xmlns:a16="http://schemas.microsoft.com/office/drawing/2014/main" id="{424BA2D7-E3C7-4F18-B4BF-C12F669A7A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7"/>
          <a:stretch/>
        </p:blipFill>
        <p:spPr bwMode="auto">
          <a:xfrm>
            <a:off x="1722782" y="1676654"/>
            <a:ext cx="8030817" cy="479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743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GAUSSIAN IMAGE FILTERING&#10; The form of these filters in two dimensions is given by&#10; D(u, v) is the distance from the orig...">
            <a:extLst>
              <a:ext uri="{FF2B5EF4-FFF2-40B4-BE49-F238E27FC236}">
                <a16:creationId xmlns:a16="http://schemas.microsoft.com/office/drawing/2014/main" id="{863DA9CD-8880-472B-8D60-F8DF7FEB21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 t="11150" r="12927" b="18558"/>
          <a:stretch/>
        </p:blipFill>
        <p:spPr bwMode="auto">
          <a:xfrm>
            <a:off x="1842052" y="1656522"/>
            <a:ext cx="8057322" cy="380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261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GAUSSIAN LOW PASS FILTERS&#10;Perspective plot of an GLPF&#10;Transfer function&#10;Filter radical cross section&#10;Filter displayed as a...">
            <a:extLst>
              <a:ext uri="{FF2B5EF4-FFF2-40B4-BE49-F238E27FC236}">
                <a16:creationId xmlns:a16="http://schemas.microsoft.com/office/drawing/2014/main" id="{EFF8A9AD-7B0F-44FF-8A4B-B3672EFE652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422" t="10860" r="14018" b="4616"/>
          <a:stretch/>
        </p:blipFill>
        <p:spPr bwMode="auto">
          <a:xfrm>
            <a:off x="1696278" y="1242391"/>
            <a:ext cx="8799443" cy="437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84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APPLYING GLPF IN AN IMAGE IN&#10;DIFFERENT FREQUENCIES&#10;40&#10; ">
            <a:extLst>
              <a:ext uri="{FF2B5EF4-FFF2-40B4-BE49-F238E27FC236}">
                <a16:creationId xmlns:a16="http://schemas.microsoft.com/office/drawing/2014/main" id="{218EC41A-6F65-4076-A768-B733EB76C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 t="2727" r="12055" b="77521"/>
          <a:stretch/>
        </p:blipFill>
        <p:spPr bwMode="auto">
          <a:xfrm>
            <a:off x="3458817" y="914400"/>
            <a:ext cx="5062330" cy="90114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gaussian low pass filter in image processing slideshare">
            <a:extLst>
              <a:ext uri="{FF2B5EF4-FFF2-40B4-BE49-F238E27FC236}">
                <a16:creationId xmlns:a16="http://schemas.microsoft.com/office/drawing/2014/main" id="{219B52AB-B3F8-47F6-B443-A7F9182F6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827" y="1817179"/>
            <a:ext cx="7765774" cy="412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47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inear transformation (cont…)&#10;• Image Negetives&#10;– The negative of an image with gray&#10;levels in the range, [0, L-1] is&#10;obta...">
            <a:extLst>
              <a:ext uri="{FF2B5EF4-FFF2-40B4-BE49-F238E27FC236}">
                <a16:creationId xmlns:a16="http://schemas.microsoft.com/office/drawing/2014/main" id="{C8186322-13F9-4079-B1D0-D6AB58EA2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61" y="1147763"/>
            <a:ext cx="9024730" cy="498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042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SHARPENING FREQUENCY DOMAIN&#10;FILTERS&#10; Image sharpening is done by using high pass filters&#10; It attenuates the low frequenc...">
            <a:extLst>
              <a:ext uri="{FF2B5EF4-FFF2-40B4-BE49-F238E27FC236}">
                <a16:creationId xmlns:a16="http://schemas.microsoft.com/office/drawing/2014/main" id="{C7669058-35CB-46D1-BE74-D8A16FA8AD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3" t="3888" r="13582" b="7230"/>
          <a:stretch/>
        </p:blipFill>
        <p:spPr bwMode="auto">
          <a:xfrm>
            <a:off x="1762539" y="1325218"/>
            <a:ext cx="8547652" cy="461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37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 Sharpening frequency domain filters include&#10; Ideal low pass filter&#10; Butterworth low pass filter&#10; Gaussian low pass fi...">
            <a:extLst>
              <a:ext uri="{FF2B5EF4-FFF2-40B4-BE49-F238E27FC236}">
                <a16:creationId xmlns:a16="http://schemas.microsoft.com/office/drawing/2014/main" id="{78FD6E9C-A559-4C37-926D-2B2B98E65D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2" t="16380" r="20124" b="36566"/>
          <a:stretch/>
        </p:blipFill>
        <p:spPr bwMode="auto">
          <a:xfrm>
            <a:off x="2491409" y="2054088"/>
            <a:ext cx="7487478" cy="2146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978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 Sharpening technique is reverse operation of low pass filters&#10; When the low pass filters attenuates frequencies , the h...">
            <a:extLst>
              <a:ext uri="{FF2B5EF4-FFF2-40B4-BE49-F238E27FC236}">
                <a16:creationId xmlns:a16="http://schemas.microsoft.com/office/drawing/2014/main" id="{C6EC8BF8-A4F2-483E-A7AE-45C808E284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 t="17541" r="12492" b="30176"/>
          <a:stretch/>
        </p:blipFill>
        <p:spPr bwMode="auto">
          <a:xfrm>
            <a:off x="1828799" y="1948070"/>
            <a:ext cx="7977809" cy="280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088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DEAL HIGH PASS FILTER&#10; It is defined as&#10; H(u , v)= 1 if D(u , v) &lt;&#10;0 if D(u , v) &gt;&#10; Ideal high pass shows significant ...">
            <a:extLst>
              <a:ext uri="{FF2B5EF4-FFF2-40B4-BE49-F238E27FC236}">
                <a16:creationId xmlns:a16="http://schemas.microsoft.com/office/drawing/2014/main" id="{DBA5EDE1-7B65-4594-A171-DCF7E61C1B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7" t="8537" r="25140" b="17396"/>
          <a:stretch/>
        </p:blipFill>
        <p:spPr bwMode="auto">
          <a:xfrm>
            <a:off x="1577009" y="1537252"/>
            <a:ext cx="8375374" cy="418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957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gaussian low pass filter in image processing slideshare">
            <a:extLst>
              <a:ext uri="{FF2B5EF4-FFF2-40B4-BE49-F238E27FC236}">
                <a16:creationId xmlns:a16="http://schemas.microsoft.com/office/drawing/2014/main" id="{08588394-0B01-485B-8781-36BDFBFFF19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950" t="13476" r="12491" b="17105"/>
          <a:stretch/>
        </p:blipFill>
        <p:spPr bwMode="auto">
          <a:xfrm>
            <a:off x="2809462" y="1603514"/>
            <a:ext cx="7050156" cy="359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434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BUTTERWORTH HIGH PASS FILTER&#10; Transformation function of BHPF&#10; BHPF shows sharp edges with minor ringing artifacts&#10;  n...">
            <a:extLst>
              <a:ext uri="{FF2B5EF4-FFF2-40B4-BE49-F238E27FC236}">
                <a16:creationId xmlns:a16="http://schemas.microsoft.com/office/drawing/2014/main" id="{32204412-C155-46F5-98B5-F87619FE8C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14" t="8246" r="17943" b="24367"/>
          <a:stretch/>
        </p:blipFill>
        <p:spPr bwMode="auto">
          <a:xfrm>
            <a:off x="2372139" y="1523999"/>
            <a:ext cx="7235687" cy="359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0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 result for gaussian low pass filter in image processing slideshare">
            <a:extLst>
              <a:ext uri="{FF2B5EF4-FFF2-40B4-BE49-F238E27FC236}">
                <a16:creationId xmlns:a16="http://schemas.microsoft.com/office/drawing/2014/main" id="{7D77CFB6-991A-4F99-9228-97698D90ED3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077" t="9407" r="12710" b="16815"/>
          <a:stretch/>
        </p:blipFill>
        <p:spPr bwMode="auto">
          <a:xfrm>
            <a:off x="1722783" y="1577008"/>
            <a:ext cx="8560904" cy="435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67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GAUSSIAN HIGH PASS FILTER&#10; Transformation function of GHPF&#10; Gaussian high pass filters shows high sharpness without&#10;ring...">
            <a:extLst>
              <a:ext uri="{FF2B5EF4-FFF2-40B4-BE49-F238E27FC236}">
                <a16:creationId xmlns:a16="http://schemas.microsoft.com/office/drawing/2014/main" id="{BBD5CE1D-EE11-4BCD-90D1-9BF9AABE8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4" t="9408" r="12927" b="17977"/>
          <a:stretch/>
        </p:blipFill>
        <p:spPr bwMode="auto">
          <a:xfrm>
            <a:off x="2570923" y="1577009"/>
            <a:ext cx="7407964" cy="363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774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49&#10; ">
            <a:extLst>
              <a:ext uri="{FF2B5EF4-FFF2-40B4-BE49-F238E27FC236}">
                <a16:creationId xmlns:a16="http://schemas.microsoft.com/office/drawing/2014/main" id="{E4F66A18-7204-4968-8211-9D4A18FD2F6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294" t="12313" r="13801" b="15943"/>
          <a:stretch/>
        </p:blipFill>
        <p:spPr bwMode="auto">
          <a:xfrm>
            <a:off x="1895061" y="1709530"/>
            <a:ext cx="8057322" cy="385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51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PERSPECTIVE PLOT , IMAGE REPRESENTATION&#10;AND CROSS SECTION OF IHPF,BHPF,GHPF&#10;50&#10; ">
            <a:extLst>
              <a:ext uri="{FF2B5EF4-FFF2-40B4-BE49-F238E27FC236}">
                <a16:creationId xmlns:a16="http://schemas.microsoft.com/office/drawing/2014/main" id="{08E4DBFE-50F0-467C-8E9B-699CCC490ED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642" t="3889" r="13581" b="79376"/>
          <a:stretch/>
        </p:blipFill>
        <p:spPr bwMode="auto">
          <a:xfrm>
            <a:off x="2464904" y="556592"/>
            <a:ext cx="8083825" cy="874644"/>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perspective plot image processing and cross section of ihpf,bhpf and ghpf">
            <a:extLst>
              <a:ext uri="{FF2B5EF4-FFF2-40B4-BE49-F238E27FC236}">
                <a16:creationId xmlns:a16="http://schemas.microsoft.com/office/drawing/2014/main" id="{D99C9144-C744-4195-82EF-69EBE9EC2D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58" t="21643" r="146"/>
          <a:stretch/>
        </p:blipFill>
        <p:spPr bwMode="auto">
          <a:xfrm>
            <a:off x="2001078" y="1775791"/>
            <a:ext cx="8189843" cy="479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25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og Transformation&#10;• Logarithmic transformation further contains two&#10;type of transformation.&#10;– Log transformation&#10;– Invers...">
            <a:extLst>
              <a:ext uri="{FF2B5EF4-FFF2-40B4-BE49-F238E27FC236}">
                <a16:creationId xmlns:a16="http://schemas.microsoft.com/office/drawing/2014/main" id="{ABF186DE-0B28-495C-B28C-52C84DF33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104" y="1147763"/>
            <a:ext cx="7792279" cy="523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Noise&#10;• Noise is a visual distortion in digital images.&#10;• It causes visual degradations in digital images.&#10;• Even th...">
            <a:extLst>
              <a:ext uri="{FF2B5EF4-FFF2-40B4-BE49-F238E27FC236}">
                <a16:creationId xmlns:a16="http://schemas.microsoft.com/office/drawing/2014/main" id="{72C17644-1485-472B-80C5-4B02A8DAC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461" y="1147763"/>
            <a:ext cx="8799443" cy="48952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240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Noise (Cont…)&#10;Increasing of SNR&#10; ">
            <a:extLst>
              <a:ext uri="{FF2B5EF4-FFF2-40B4-BE49-F238E27FC236}">
                <a16:creationId xmlns:a16="http://schemas.microsoft.com/office/drawing/2014/main" id="{3C688596-2C02-4168-A4C4-2F74A48E6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270" y="1147763"/>
            <a:ext cx="8176591" cy="51337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34965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 Noise (Cont…)&#10;• Noisy image can be modelled as follows:&#10;where f(x, y) is the original image pixel, η(x, y)&#10;is the no...">
            <a:extLst>
              <a:ext uri="{FF2B5EF4-FFF2-40B4-BE49-F238E27FC236}">
                <a16:creationId xmlns:a16="http://schemas.microsoft.com/office/drawing/2014/main" id="{595384CB-3EEE-4F5E-84DC-65D395EB30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96" t="5337" r="6171" b="25301"/>
          <a:stretch/>
        </p:blipFill>
        <p:spPr bwMode="auto">
          <a:xfrm>
            <a:off x="1116759" y="1404729"/>
            <a:ext cx="8816746" cy="398890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62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Noise (Cont…)&#10;• Source of image noise&#10;– Error occurs in image signal :while an image is being&#10;sent electronically fr...">
            <a:extLst>
              <a:ext uri="{FF2B5EF4-FFF2-40B4-BE49-F238E27FC236}">
                <a16:creationId xmlns:a16="http://schemas.microsoft.com/office/drawing/2014/main" id="{EF935A9F-6FD5-4677-A847-4F32A20E3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738" y="1147763"/>
            <a:ext cx="8905461" cy="498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990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Types of Noise&#10;• The &quot;distribution&quot; of noise is based&#10;on probability.&#10;• Hence the model is called a&#10;Probability Density Fu...">
            <a:extLst>
              <a:ext uri="{FF2B5EF4-FFF2-40B4-BE49-F238E27FC236}">
                <a16:creationId xmlns:a16="http://schemas.microsoft.com/office/drawing/2014/main" id="{DD8CD101-29A7-4AFA-A7D6-679EEB149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730" y="450575"/>
            <a:ext cx="8984974" cy="606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164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Types of Noise (Cont…)&#10;• Gaussian Noise:&#10;– Gaussian noise arises in an&#10;image due to factors such&#10;as electronic circuited&#10;n...">
            <a:extLst>
              <a:ext uri="{FF2B5EF4-FFF2-40B4-BE49-F238E27FC236}">
                <a16:creationId xmlns:a16="http://schemas.microsoft.com/office/drawing/2014/main" id="{5B78A125-38B3-4799-94CC-55C043A6E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738" y="781878"/>
            <a:ext cx="8905461" cy="542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148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Types of Noise (Cont…)&#10;2 =1&#10;X Y&#10;128 128 128 128 128 128 128 128&#10;128 128 128 128 128 128 128 128&#10;128 128 128 128 128 128 1...">
            <a:extLst>
              <a:ext uri="{FF2B5EF4-FFF2-40B4-BE49-F238E27FC236}">
                <a16:creationId xmlns:a16="http://schemas.microsoft.com/office/drawing/2014/main" id="{77ECA20B-0BD6-41AC-8247-00FFE0FC4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948" y="1147763"/>
            <a:ext cx="8918713" cy="469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4687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Types of Noise (Cont…)&#10;• Rayleigh Noise:&#10;– This type of noise usually occurs in range imaging.&#10;• Gamma (Erlang) Noise and ...">
            <a:extLst>
              <a:ext uri="{FF2B5EF4-FFF2-40B4-BE49-F238E27FC236}">
                <a16:creationId xmlns:a16="http://schemas.microsoft.com/office/drawing/2014/main" id="{407831D2-ABEB-47F1-8431-8546EBEC88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44" r="1278" b="10444"/>
          <a:stretch/>
        </p:blipFill>
        <p:spPr bwMode="auto">
          <a:xfrm>
            <a:off x="1490869" y="1586947"/>
            <a:ext cx="9210261" cy="425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37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Types of Noise (Cont…)&#10;• Impulse Noise:&#10;– Impulse noise is very common in digital images.&#10;– Impulse noise is always indepe...">
            <a:extLst>
              <a:ext uri="{FF2B5EF4-FFF2-40B4-BE49-F238E27FC236}">
                <a16:creationId xmlns:a16="http://schemas.microsoft.com/office/drawing/2014/main" id="{3768CA4C-77A1-408D-B9BA-FF22FC96D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13" y="768627"/>
            <a:ext cx="9117496" cy="494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16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Types of Noise (Cont…)&#10;WyHx&#10;yxf&#10;yxg&#10;&#10;&#10;&#10;&#10;&#10;&#10;&#10;1,1&#10;),(&#10;0&#10;255&#10;),(&#10;Definition&#10;Each pixel in an image has the probabili...">
            <a:extLst>
              <a:ext uri="{FF2B5EF4-FFF2-40B4-BE49-F238E27FC236}">
                <a16:creationId xmlns:a16="http://schemas.microsoft.com/office/drawing/2014/main" id="{8EA4A7FB-7C8C-48EE-A0D9-91E8FF650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64" y="1147763"/>
            <a:ext cx="8905461"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907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og Transformation (cont…)&#10;• This transformation maps a narrow range of&#10;low gray-level values in the input image into a&#10;wi...">
            <a:extLst>
              <a:ext uri="{FF2B5EF4-FFF2-40B4-BE49-F238E27FC236}">
                <a16:creationId xmlns:a16="http://schemas.microsoft.com/office/drawing/2014/main" id="{E5951501-A563-4F14-B990-937AA2F22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277" y="1147763"/>
            <a:ext cx="9083721" cy="4789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25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Types of Noise (Cont…)&#10;P=0.1&#10;128 128 128 128 128 128 128 128 128 128&#10;128 128 128 128 128 128 128 128 128 128&#10;128 128 128 1...">
            <a:extLst>
              <a:ext uri="{FF2B5EF4-FFF2-40B4-BE49-F238E27FC236}">
                <a16:creationId xmlns:a16="http://schemas.microsoft.com/office/drawing/2014/main" id="{A88F41E0-AF25-45B1-93A2-2D1F4B5D29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368"/>
          <a:stretch/>
        </p:blipFill>
        <p:spPr bwMode="auto">
          <a:xfrm>
            <a:off x="1298713" y="1139687"/>
            <a:ext cx="8905461" cy="466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198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Noise Example&#10;The test pattern to the right is ideal&#10;for demonstrating the addition of&#10;noise&#10;The following slides will sho...">
            <a:extLst>
              <a:ext uri="{FF2B5EF4-FFF2-40B4-BE49-F238E27FC236}">
                <a16:creationId xmlns:a16="http://schemas.microsoft.com/office/drawing/2014/main" id="{945431E5-38B5-49CF-B7F2-2876C44C9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184" y="1147763"/>
            <a:ext cx="8706678"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90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Noise Example (Cont…)&#10; ">
            <a:extLst>
              <a:ext uri="{FF2B5EF4-FFF2-40B4-BE49-F238E27FC236}">
                <a16:creationId xmlns:a16="http://schemas.microsoft.com/office/drawing/2014/main" id="{9E1D8856-E44A-4EAD-B368-05DA31F5A0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82" t="7084" r="12500" b="7230"/>
          <a:stretch/>
        </p:blipFill>
        <p:spPr bwMode="auto">
          <a:xfrm>
            <a:off x="1232452" y="1470990"/>
            <a:ext cx="9210261" cy="443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01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Noise Example (Cont…)&#10; ">
            <a:extLst>
              <a:ext uri="{FF2B5EF4-FFF2-40B4-BE49-F238E27FC236}">
                <a16:creationId xmlns:a16="http://schemas.microsoft.com/office/drawing/2014/main" id="{138B774A-9B67-417E-AC6E-CBFA13DD3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65" y="1147763"/>
            <a:ext cx="8984974"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859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Noise Example (Cont…)&#10;• With the exception of slightly different overall&#10;intensity, it is difficult to differentiate visua...">
            <a:extLst>
              <a:ext uri="{FF2B5EF4-FFF2-40B4-BE49-F238E27FC236}">
                <a16:creationId xmlns:a16="http://schemas.microsoft.com/office/drawing/2014/main" id="{1A061CE9-E850-4BC1-81EF-FF3EDD096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47763"/>
            <a:ext cx="8958470" cy="4775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942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Periodic Noise&#10;• Unlike the types of noise we discussed&#10;previously, periodic noise depends on the&#10;spatial coordinates.&#10;• I...">
            <a:extLst>
              <a:ext uri="{FF2B5EF4-FFF2-40B4-BE49-F238E27FC236}">
                <a16:creationId xmlns:a16="http://schemas.microsoft.com/office/drawing/2014/main" id="{76D72C9D-FF63-48FD-9FDD-4E25CA4A2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496" y="1147763"/>
            <a:ext cx="8706678" cy="4562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403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Periodic Noise (Cont…)&#10; ">
            <a:extLst>
              <a:ext uri="{FF2B5EF4-FFF2-40B4-BE49-F238E27FC236}">
                <a16:creationId xmlns:a16="http://schemas.microsoft.com/office/drawing/2014/main" id="{8B930ECF-3661-4554-8CDF-5DDF647A1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182" y="1147763"/>
            <a:ext cx="10018643"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855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toration&#10;• There are some artifacts which directly effect to&#10;the degradation of image. ex: Noise&#10;• The principle ...">
            <a:extLst>
              <a:ext uri="{FF2B5EF4-FFF2-40B4-BE49-F238E27FC236}">
                <a16:creationId xmlns:a16="http://schemas.microsoft.com/office/drawing/2014/main" id="{B7D89F06-B241-492D-A12F-BFE3888A1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157" y="1147763"/>
            <a:ext cx="9819860" cy="501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4659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Image Restoration (Cont…)&#10;• Restoration techniques are oriented toward&#10;modeling the degradation and applying the&#10;inverse p...">
            <a:extLst>
              <a:ext uri="{FF2B5EF4-FFF2-40B4-BE49-F238E27FC236}">
                <a16:creationId xmlns:a16="http://schemas.microsoft.com/office/drawing/2014/main" id="{84CBFD7B-04E6-47EB-8412-48E9358AF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442" y="1147763"/>
            <a:ext cx="9488557" cy="484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7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Image Restoration (Cont…)&#10;Contrast Stretching&#10;Image Deblurring&#10; ">
            <a:extLst>
              <a:ext uri="{FF2B5EF4-FFF2-40B4-BE49-F238E27FC236}">
                <a16:creationId xmlns:a16="http://schemas.microsoft.com/office/drawing/2014/main" id="{CC55266B-31B9-47E8-89C3-F2A208B931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29"/>
          <a:stretch/>
        </p:blipFill>
        <p:spPr bwMode="auto">
          <a:xfrm>
            <a:off x="1139687" y="1147763"/>
            <a:ext cx="9011478" cy="452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291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og Transformation (cont…)&#10;Input Image Log Transformed Image&#10; ">
            <a:extLst>
              <a:ext uri="{FF2B5EF4-FFF2-40B4-BE49-F238E27FC236}">
                <a16:creationId xmlns:a16="http://schemas.microsoft.com/office/drawing/2014/main" id="{413AC0BA-DD62-497B-8381-B7A1AB167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079" y="214078"/>
            <a:ext cx="7818783" cy="39702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D58D1C6-DF58-46A8-869D-506B5B9ED89D}"/>
              </a:ext>
            </a:extLst>
          </p:cNvPr>
          <p:cNvSpPr/>
          <p:nvPr/>
        </p:nvSpPr>
        <p:spPr>
          <a:xfrm>
            <a:off x="1789043" y="4314376"/>
            <a:ext cx="8136835" cy="1477328"/>
          </a:xfrm>
          <a:prstGeom prst="rect">
            <a:avLst/>
          </a:prstGeom>
        </p:spPr>
        <p:txBody>
          <a:bodyPr wrap="square">
            <a:spAutoFit/>
          </a:bodyPr>
          <a:lstStyle/>
          <a:p>
            <a:r>
              <a:rPr lang="en-IN" b="0" i="0" dirty="0">
                <a:solidFill>
                  <a:srgbClr val="222222"/>
                </a:solidFill>
                <a:effectLst/>
                <a:latin typeface="arial" panose="020B0604020202020204" pitchFamily="34" charset="0"/>
              </a:rPr>
              <a:t>During </a:t>
            </a:r>
            <a:r>
              <a:rPr lang="en-IN" b="1" i="0" dirty="0">
                <a:solidFill>
                  <a:srgbClr val="222222"/>
                </a:solidFill>
                <a:effectLst/>
                <a:latin typeface="arial" panose="020B0604020202020204" pitchFamily="34" charset="0"/>
              </a:rPr>
              <a:t>log transformation</a:t>
            </a:r>
            <a:r>
              <a:rPr lang="en-IN" b="0" i="0" dirty="0">
                <a:solidFill>
                  <a:srgbClr val="222222"/>
                </a:solidFill>
                <a:effectLst/>
                <a:latin typeface="arial" panose="020B0604020202020204" pitchFamily="34" charset="0"/>
              </a:rPr>
              <a:t>, the dark pixels in an </a:t>
            </a:r>
            <a:r>
              <a:rPr lang="en-IN" b="1" i="0" dirty="0">
                <a:solidFill>
                  <a:srgbClr val="222222"/>
                </a:solidFill>
                <a:effectLst/>
                <a:latin typeface="arial" panose="020B0604020202020204" pitchFamily="34" charset="0"/>
              </a:rPr>
              <a:t>image</a:t>
            </a:r>
            <a:r>
              <a:rPr lang="en-IN" b="0" i="0" dirty="0">
                <a:solidFill>
                  <a:srgbClr val="222222"/>
                </a:solidFill>
                <a:effectLst/>
                <a:latin typeface="arial" panose="020B0604020202020204" pitchFamily="34" charset="0"/>
              </a:rPr>
              <a:t> are expanded as compare to the higher pixel values. The higher pixel values are kind of compressed in </a:t>
            </a:r>
            <a:r>
              <a:rPr lang="en-IN" b="1" i="0" dirty="0">
                <a:solidFill>
                  <a:srgbClr val="222222"/>
                </a:solidFill>
                <a:effectLst/>
                <a:latin typeface="arial" panose="020B0604020202020204" pitchFamily="34" charset="0"/>
              </a:rPr>
              <a:t>log transformation</a:t>
            </a:r>
            <a:r>
              <a:rPr lang="en-IN" b="0" i="0" dirty="0">
                <a:solidFill>
                  <a:srgbClr val="222222"/>
                </a:solidFill>
                <a:effectLst/>
                <a:latin typeface="arial" panose="020B0604020202020204" pitchFamily="34" charset="0"/>
              </a:rPr>
              <a:t>. This result in following </a:t>
            </a:r>
            <a:r>
              <a:rPr lang="en-IN" b="1" i="0" dirty="0">
                <a:solidFill>
                  <a:srgbClr val="222222"/>
                </a:solidFill>
                <a:effectLst/>
                <a:latin typeface="arial" panose="020B0604020202020204" pitchFamily="34" charset="0"/>
              </a:rPr>
              <a:t>image enhancement</a:t>
            </a:r>
            <a:r>
              <a:rPr lang="en-IN" b="0" i="0" dirty="0">
                <a:solidFill>
                  <a:srgbClr val="222222"/>
                </a:solidFill>
                <a:effectLst/>
                <a:latin typeface="arial" panose="020B0604020202020204" pitchFamily="34" charset="0"/>
              </a:rPr>
              <a:t>. The value of c in the </a:t>
            </a:r>
            <a:r>
              <a:rPr lang="en-IN" b="1" i="0" dirty="0">
                <a:solidFill>
                  <a:srgbClr val="222222"/>
                </a:solidFill>
                <a:effectLst/>
                <a:latin typeface="arial" panose="020B0604020202020204" pitchFamily="34" charset="0"/>
              </a:rPr>
              <a:t>log transform</a:t>
            </a:r>
            <a:r>
              <a:rPr lang="en-IN" b="0" i="0" dirty="0">
                <a:solidFill>
                  <a:srgbClr val="222222"/>
                </a:solidFill>
                <a:effectLst/>
                <a:latin typeface="arial" panose="020B0604020202020204" pitchFamily="34" charset="0"/>
              </a:rPr>
              <a:t> adjust the kind of </a:t>
            </a:r>
            <a:r>
              <a:rPr lang="en-IN" b="1" i="0" dirty="0">
                <a:solidFill>
                  <a:srgbClr val="222222"/>
                </a:solidFill>
                <a:effectLst/>
                <a:latin typeface="arial" panose="020B0604020202020204" pitchFamily="34" charset="0"/>
              </a:rPr>
              <a:t>enhancement</a:t>
            </a:r>
            <a:r>
              <a:rPr lang="en-IN" b="0" i="0" dirty="0">
                <a:solidFill>
                  <a:srgbClr val="222222"/>
                </a:solidFill>
                <a:effectLst/>
                <a:latin typeface="arial" panose="020B0604020202020204" pitchFamily="34" charset="0"/>
              </a:rPr>
              <a:t> you are looking for.</a:t>
            </a:r>
            <a:endParaRPr lang="en-IN" dirty="0"/>
          </a:p>
        </p:txBody>
      </p:sp>
    </p:spTree>
    <p:extLst>
      <p:ext uri="{BB962C8B-B14F-4D97-AF65-F5344CB8AC3E}">
        <p14:creationId xmlns:p14="http://schemas.microsoft.com/office/powerpoint/2010/main" val="23247259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Image Restoration (Cont…)&#10;g( x, y) = h( x, y) * f( x, y) + Ƞ( x, y)&#10;Given g(x,y), some knowledge about the degradation fun...">
            <a:extLst>
              <a:ext uri="{FF2B5EF4-FFF2-40B4-BE49-F238E27FC236}">
                <a16:creationId xmlns:a16="http://schemas.microsoft.com/office/drawing/2014/main" id="{9F95A3D3-DE9E-4F92-B89A-D42A1FC45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67" r="7154" b="6805"/>
          <a:stretch/>
        </p:blipFill>
        <p:spPr bwMode="auto">
          <a:xfrm>
            <a:off x="1192696" y="1147763"/>
            <a:ext cx="9223513" cy="472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23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ower-Law (Gamma) Transformation&#10;• The power law transformations have the basic&#10;form;&#10;s = c rγ&#10;where c and γ are positive ...">
            <a:extLst>
              <a:ext uri="{FF2B5EF4-FFF2-40B4-BE49-F238E27FC236}">
                <a16:creationId xmlns:a16="http://schemas.microsoft.com/office/drawing/2014/main" id="{7D600203-500A-41F4-8102-FA8A954A6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017" y="1147763"/>
            <a:ext cx="8984974"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723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157</Words>
  <Application>Microsoft Office PowerPoint</Application>
  <PresentationFormat>Widescreen</PresentationFormat>
  <Paragraphs>3</Paragraphs>
  <Slides>80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 R. Maurya</dc:creator>
  <cp:lastModifiedBy>Ankita R. Maurya</cp:lastModifiedBy>
  <cp:revision>18</cp:revision>
  <dcterms:created xsi:type="dcterms:W3CDTF">2020-03-12T16:57:46Z</dcterms:created>
  <dcterms:modified xsi:type="dcterms:W3CDTF">2020-03-14T18:35:22Z</dcterms:modified>
</cp:coreProperties>
</file>